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8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7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+XsPZojlTnft816TmMXJN5BlN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48"/>
    <p:restoredTop sz="95820"/>
  </p:normalViewPr>
  <p:slideViewPr>
    <p:cSldViewPr snapToGrid="0">
      <p:cViewPr varScale="1">
        <p:scale>
          <a:sx n="125" d="100"/>
          <a:sy n="125" d="100"/>
        </p:scale>
        <p:origin x="17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2992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med AbuShaaban" userId="1b83da37-8363-45be-8423-4ab4a5bb9748" providerId="ADAL" clId="{C69B55C8-E881-42B8-ADDA-744210425D26}"/>
    <pc:docChg chg="undo custSel modSld">
      <pc:chgData name="Mohammed AbuShaaban" userId="1b83da37-8363-45be-8423-4ab4a5bb9748" providerId="ADAL" clId="{C69B55C8-E881-42B8-ADDA-744210425D26}" dt="2023-06-07T08:49:49.643" v="113"/>
      <pc:docMkLst>
        <pc:docMk/>
      </pc:docMkLst>
      <pc:sldChg chg="modSp mod">
        <pc:chgData name="Mohammed AbuShaaban" userId="1b83da37-8363-45be-8423-4ab4a5bb9748" providerId="ADAL" clId="{C69B55C8-E881-42B8-ADDA-744210425D26}" dt="2023-06-07T08:39:47.117" v="13" actId="404"/>
        <pc:sldMkLst>
          <pc:docMk/>
          <pc:sldMk cId="0" sldId="256"/>
        </pc:sldMkLst>
        <pc:spChg chg="mod">
          <ac:chgData name="Mohammed AbuShaaban" userId="1b83da37-8363-45be-8423-4ab4a5bb9748" providerId="ADAL" clId="{C69B55C8-E881-42B8-ADDA-744210425D26}" dt="2023-06-07T08:38:55.144" v="4" actId="404"/>
          <ac:spMkLst>
            <pc:docMk/>
            <pc:sldMk cId="0" sldId="256"/>
            <ac:spMk id="84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39:34.358" v="11" actId="20577"/>
          <ac:spMkLst>
            <pc:docMk/>
            <pc:sldMk cId="0" sldId="256"/>
            <ac:spMk id="8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39:47.117" v="13" actId="404"/>
          <ac:spMkLst>
            <pc:docMk/>
            <pc:sldMk cId="0" sldId="256"/>
            <ac:spMk id="8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1:13.891" v="30" actId="20577"/>
        <pc:sldMkLst>
          <pc:docMk/>
          <pc:sldMk cId="0" sldId="257"/>
        </pc:sldMkLst>
        <pc:spChg chg="mod">
          <ac:chgData name="Mohammed AbuShaaban" userId="1b83da37-8363-45be-8423-4ab4a5bb9748" providerId="ADAL" clId="{C69B55C8-E881-42B8-ADDA-744210425D26}" dt="2023-06-07T08:40:00.005" v="14"/>
          <ac:spMkLst>
            <pc:docMk/>
            <pc:sldMk cId="0" sldId="257"/>
            <ac:spMk id="93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1:13.891" v="30" actId="20577"/>
          <ac:spMkLst>
            <pc:docMk/>
            <pc:sldMk cId="0" sldId="257"/>
            <ac:spMk id="94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2:09.501" v="44" actId="20577"/>
        <pc:sldMkLst>
          <pc:docMk/>
          <pc:sldMk cId="0" sldId="258"/>
        </pc:sldMkLst>
        <pc:spChg chg="mod">
          <ac:chgData name="Mohammed AbuShaaban" userId="1b83da37-8363-45be-8423-4ab4a5bb9748" providerId="ADAL" clId="{C69B55C8-E881-42B8-ADDA-744210425D26}" dt="2023-06-07T08:41:24.465" v="31"/>
          <ac:spMkLst>
            <pc:docMk/>
            <pc:sldMk cId="0" sldId="258"/>
            <ac:spMk id="99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2:09.501" v="44" actId="20577"/>
          <ac:spMkLst>
            <pc:docMk/>
            <pc:sldMk cId="0" sldId="258"/>
            <ac:spMk id="100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3:53.922" v="55" actId="6549"/>
        <pc:sldMkLst>
          <pc:docMk/>
          <pc:sldMk cId="0" sldId="259"/>
        </pc:sldMkLst>
        <pc:spChg chg="mod">
          <ac:chgData name="Mohammed AbuShaaban" userId="1b83da37-8363-45be-8423-4ab4a5bb9748" providerId="ADAL" clId="{C69B55C8-E881-42B8-ADDA-744210425D26}" dt="2023-06-07T08:42:29.638" v="45"/>
          <ac:spMkLst>
            <pc:docMk/>
            <pc:sldMk cId="0" sldId="259"/>
            <ac:spMk id="10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3:53.922" v="55" actId="6549"/>
          <ac:spMkLst>
            <pc:docMk/>
            <pc:sldMk cId="0" sldId="259"/>
            <ac:spMk id="10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4:50.872" v="60" actId="6549"/>
        <pc:sldMkLst>
          <pc:docMk/>
          <pc:sldMk cId="0" sldId="260"/>
        </pc:sldMkLst>
        <pc:spChg chg="mod">
          <ac:chgData name="Mohammed AbuShaaban" userId="1b83da37-8363-45be-8423-4ab4a5bb9748" providerId="ADAL" clId="{C69B55C8-E881-42B8-ADDA-744210425D26}" dt="2023-06-07T08:44:15.975" v="56"/>
          <ac:spMkLst>
            <pc:docMk/>
            <pc:sldMk cId="0" sldId="260"/>
            <ac:spMk id="111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4:50.872" v="60" actId="6549"/>
          <ac:spMkLst>
            <pc:docMk/>
            <pc:sldMk cId="0" sldId="260"/>
            <ac:spMk id="112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5:40.649" v="66" actId="6549"/>
        <pc:sldMkLst>
          <pc:docMk/>
          <pc:sldMk cId="0" sldId="261"/>
        </pc:sldMkLst>
        <pc:spChg chg="mod">
          <ac:chgData name="Mohammed AbuShaaban" userId="1b83da37-8363-45be-8423-4ab4a5bb9748" providerId="ADAL" clId="{C69B55C8-E881-42B8-ADDA-744210425D26}" dt="2023-06-07T08:45:01.379" v="61"/>
          <ac:spMkLst>
            <pc:docMk/>
            <pc:sldMk cId="0" sldId="261"/>
            <ac:spMk id="117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5:40.649" v="66" actId="6549"/>
          <ac:spMkLst>
            <pc:docMk/>
            <pc:sldMk cId="0" sldId="261"/>
            <ac:spMk id="118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6:25.976" v="73" actId="6549"/>
        <pc:sldMkLst>
          <pc:docMk/>
          <pc:sldMk cId="0" sldId="262"/>
        </pc:sldMkLst>
        <pc:spChg chg="mod">
          <ac:chgData name="Mohammed AbuShaaban" userId="1b83da37-8363-45be-8423-4ab4a5bb9748" providerId="ADAL" clId="{C69B55C8-E881-42B8-ADDA-744210425D26}" dt="2023-06-07T08:45:55.499" v="67"/>
          <ac:spMkLst>
            <pc:docMk/>
            <pc:sldMk cId="0" sldId="262"/>
            <ac:spMk id="123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6:25.976" v="73" actId="6549"/>
          <ac:spMkLst>
            <pc:docMk/>
            <pc:sldMk cId="0" sldId="262"/>
            <ac:spMk id="124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7:16.637" v="80" actId="27636"/>
        <pc:sldMkLst>
          <pc:docMk/>
          <pc:sldMk cId="0" sldId="263"/>
        </pc:sldMkLst>
        <pc:spChg chg="mod">
          <ac:chgData name="Mohammed AbuShaaban" userId="1b83da37-8363-45be-8423-4ab4a5bb9748" providerId="ADAL" clId="{C69B55C8-E881-42B8-ADDA-744210425D26}" dt="2023-06-07T08:46:43.252" v="74"/>
          <ac:spMkLst>
            <pc:docMk/>
            <pc:sldMk cId="0" sldId="263"/>
            <ac:spMk id="129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7:16.637" v="80" actId="27636"/>
          <ac:spMkLst>
            <pc:docMk/>
            <pc:sldMk cId="0" sldId="263"/>
            <ac:spMk id="130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8:06.546" v="85" actId="6549"/>
        <pc:sldMkLst>
          <pc:docMk/>
          <pc:sldMk cId="0" sldId="264"/>
        </pc:sldMkLst>
        <pc:spChg chg="mod">
          <ac:chgData name="Mohammed AbuShaaban" userId="1b83da37-8363-45be-8423-4ab4a5bb9748" providerId="ADAL" clId="{C69B55C8-E881-42B8-ADDA-744210425D26}" dt="2023-06-07T08:47:31.185" v="81"/>
          <ac:spMkLst>
            <pc:docMk/>
            <pc:sldMk cId="0" sldId="264"/>
            <ac:spMk id="135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8:06.546" v="85" actId="6549"/>
          <ac:spMkLst>
            <pc:docMk/>
            <pc:sldMk cId="0" sldId="264"/>
            <ac:spMk id="136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9:49.643" v="113"/>
        <pc:sldMkLst>
          <pc:docMk/>
          <pc:sldMk cId="0" sldId="265"/>
        </pc:sldMkLst>
        <pc:spChg chg="mod">
          <ac:chgData name="Mohammed AbuShaaban" userId="1b83da37-8363-45be-8423-4ab4a5bb9748" providerId="ADAL" clId="{C69B55C8-E881-42B8-ADDA-744210425D26}" dt="2023-06-07T08:49:49.643" v="113"/>
          <ac:spMkLst>
            <pc:docMk/>
            <pc:sldMk cId="0" sldId="265"/>
            <ac:spMk id="141" creationId="{00000000-0000-0000-0000-000000000000}"/>
          </ac:spMkLst>
        </pc:spChg>
        <pc:spChg chg="mod">
          <ac:chgData name="Mohammed AbuShaaban" userId="1b83da37-8363-45be-8423-4ab4a5bb9748" providerId="ADAL" clId="{C69B55C8-E881-42B8-ADDA-744210425D26}" dt="2023-06-07T08:49:30.059" v="103" actId="27636"/>
          <ac:spMkLst>
            <pc:docMk/>
            <pc:sldMk cId="0" sldId="265"/>
            <ac:spMk id="142" creationId="{00000000-0000-0000-0000-000000000000}"/>
          </ac:spMkLst>
        </pc:spChg>
      </pc:sldChg>
      <pc:sldChg chg="modSp mod">
        <pc:chgData name="Mohammed AbuShaaban" userId="1b83da37-8363-45be-8423-4ab4a5bb9748" providerId="ADAL" clId="{C69B55C8-E881-42B8-ADDA-744210425D26}" dt="2023-06-07T08:49:36.554" v="111" actId="20577"/>
        <pc:sldMkLst>
          <pc:docMk/>
          <pc:sldMk cId="0" sldId="266"/>
        </pc:sldMkLst>
        <pc:spChg chg="mod">
          <ac:chgData name="Mohammed AbuShaaban" userId="1b83da37-8363-45be-8423-4ab4a5bb9748" providerId="ADAL" clId="{C69B55C8-E881-42B8-ADDA-744210425D26}" dt="2023-06-07T08:49:36.554" v="111" actId="20577"/>
          <ac:spMkLst>
            <pc:docMk/>
            <pc:sldMk cId="0" sldId="266"/>
            <ac:spMk id="14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5" name="Google Shape;14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62866" cy="18379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 sz="105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50881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9C5C9A3A-06E0-66C5-4D63-A0A01E5F0F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2589" b="23531"/>
          <a:stretch/>
        </p:blipFill>
        <p:spPr>
          <a:xfrm>
            <a:off x="3019303" y="657520"/>
            <a:ext cx="5442193" cy="168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63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4493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549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8"/>
            <a:ext cx="11309338" cy="80704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595" y="731520"/>
            <a:ext cx="11029616" cy="566275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32838" y="6287340"/>
            <a:ext cx="2844799" cy="365125"/>
          </a:xfrm>
        </p:spPr>
        <p:txBody>
          <a:bodyPr/>
          <a:lstStyle/>
          <a:p>
            <a:endParaRPr lang="en-M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4966" y="6295123"/>
            <a:ext cx="6917210" cy="365125"/>
          </a:xfrm>
        </p:spPr>
        <p:txBody>
          <a:bodyPr/>
          <a:lstStyle/>
          <a:p>
            <a:endParaRPr lang="en-M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299" y="6287339"/>
            <a:ext cx="1052508" cy="365125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Google Shape;87;p1">
            <a:extLst>
              <a:ext uri="{FF2B5EF4-FFF2-40B4-BE49-F238E27FC236}">
                <a16:creationId xmlns:a16="http://schemas.microsoft.com/office/drawing/2014/main" id="{D1097147-09BD-B53E-B76E-D61AF03826D5}"/>
              </a:ext>
            </a:extLst>
          </p:cNvPr>
          <p:cNvPicPr preferRelativeResize="0"/>
          <p:nvPr userDrawn="1"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670903" y="6189537"/>
            <a:ext cx="490414" cy="4283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5BE5F4A-FA5D-C857-5B23-CCC39C7D032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748628" y="6214324"/>
            <a:ext cx="1055684" cy="6436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8D1A827-802E-2C3D-9360-C5B91979C37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104603" y="6064149"/>
            <a:ext cx="603509" cy="765557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5CF6315-54C4-86B1-365E-A961671CA7F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008403" y="6252465"/>
            <a:ext cx="516301" cy="51630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8F1DC9F-B69D-A0EC-CC79-CBAD01621953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7028979" y="6250089"/>
            <a:ext cx="458943" cy="467212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CC82671-4CFC-5FDF-DD47-21AD73E370F3}"/>
              </a:ext>
            </a:extLst>
          </p:cNvPr>
          <p:cNvSpPr txBox="1"/>
          <p:nvPr userDrawn="1"/>
        </p:nvSpPr>
        <p:spPr>
          <a:xfrm>
            <a:off x="1266695" y="6579082"/>
            <a:ext cx="166356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Z" sz="1050" dirty="0"/>
              <a:t>Governo de Moçambique</a:t>
            </a:r>
          </a:p>
        </p:txBody>
      </p:sp>
    </p:spTree>
    <p:extLst>
      <p:ext uri="{BB962C8B-B14F-4D97-AF65-F5344CB8AC3E}">
        <p14:creationId xmlns:p14="http://schemas.microsoft.com/office/powerpoint/2010/main" val="30334183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79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7978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97978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7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83220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9505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endParaRPr lang="en-M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M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95B533-5C0C-FCD3-0B8F-5C958D1ECCC6}"/>
              </a:ext>
            </a:extLst>
          </p:cNvPr>
          <p:cNvSpPr txBox="1"/>
          <p:nvPr userDrawn="1"/>
        </p:nvSpPr>
        <p:spPr>
          <a:xfrm>
            <a:off x="-1842868" y="104100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39050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835887" y="3203114"/>
            <a:ext cx="8256000" cy="188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US" dirty="0"/>
              <a:t>Title of presentation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US" dirty="0"/>
              <a:t>Presenter’s name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US" dirty="0"/>
              <a:t>Position</a:t>
            </a:r>
          </a:p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r>
              <a:rPr lang="en-US" dirty="0"/>
              <a:t>Institution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87" name="Google Shape;87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63503" y="5364912"/>
            <a:ext cx="751658" cy="755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ACC680-4E27-2632-F1AE-07A42E8391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18316" y="5492202"/>
            <a:ext cx="2003702" cy="112708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3C2A677-CBC1-FF10-5D44-A635276134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6619" y="5431720"/>
            <a:ext cx="984050" cy="1345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09D1375-F273-5855-B3CB-EEE2C028FEC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702624" y="5398511"/>
            <a:ext cx="1100116" cy="1100116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AF1627F-1210-4ADA-B2B0-0127994E3AD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334695" y="5431720"/>
            <a:ext cx="971052" cy="98854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7A741EB8-0369-B597-2FA5-E013826C9284}"/>
              </a:ext>
            </a:extLst>
          </p:cNvPr>
          <p:cNvSpPr txBox="1"/>
          <p:nvPr/>
        </p:nvSpPr>
        <p:spPr>
          <a:xfrm>
            <a:off x="548640" y="-1364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MZ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313957-77E8-900B-5A3A-679709439D82}"/>
              </a:ext>
            </a:extLst>
          </p:cNvPr>
          <p:cNvSpPr txBox="1"/>
          <p:nvPr/>
        </p:nvSpPr>
        <p:spPr>
          <a:xfrm>
            <a:off x="999198" y="6177220"/>
            <a:ext cx="16802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MZ" sz="1100" dirty="0"/>
              <a:t>República de Moçambique</a:t>
            </a:r>
          </a:p>
          <a:p>
            <a:pPr algn="ctr"/>
            <a:r>
              <a:rPr lang="en-MZ" sz="1100" dirty="0"/>
              <a:t>Ministério da Saúde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C0DEDA-5889-1C8F-2673-74C769BAA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Tips for the editing</a:t>
            </a:r>
            <a:endParaRPr lang="en-M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23517-2EBB-4663-46AB-F665E8640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639" y="1790265"/>
            <a:ext cx="11029615" cy="3678303"/>
          </a:xfrm>
        </p:spPr>
        <p:txBody>
          <a:bodyPr/>
          <a:lstStyle/>
          <a:p>
            <a:r>
              <a:rPr lang="en-GB" dirty="0">
                <a:effectLst/>
                <a:latin typeface="+mj-lt"/>
              </a:rPr>
              <a:t>Clear and legible font that is easily readable from a distance</a:t>
            </a:r>
          </a:p>
          <a:p>
            <a:r>
              <a:rPr lang="en-GB" dirty="0">
                <a:effectLst/>
                <a:latin typeface="+mj-lt"/>
              </a:rPr>
              <a:t>Simple and uncluttered slides that use only a few key points per slide</a:t>
            </a:r>
          </a:p>
          <a:p>
            <a:r>
              <a:rPr lang="en-GB" dirty="0">
                <a:effectLst/>
                <a:latin typeface="+mj-lt"/>
              </a:rPr>
              <a:t>High-quality images and graphics that support the points being made</a:t>
            </a:r>
          </a:p>
          <a:p>
            <a:r>
              <a:rPr lang="en-GB" dirty="0">
                <a:effectLst/>
                <a:latin typeface="+mj-lt"/>
              </a:rPr>
              <a:t>Consistent formatting throughout the presentation</a:t>
            </a:r>
          </a:p>
          <a:p>
            <a:r>
              <a:rPr lang="en-GB" dirty="0">
                <a:effectLst/>
                <a:latin typeface="+mj-lt"/>
              </a:rPr>
              <a:t>Call to action or key takeaway message at the end of the presentation</a:t>
            </a:r>
          </a:p>
          <a:p>
            <a:r>
              <a:rPr lang="en-GB" dirty="0">
                <a:effectLst/>
                <a:latin typeface="+mj-lt"/>
              </a:rPr>
              <a:t>It is recommended to use graphs and tables</a:t>
            </a:r>
          </a:p>
          <a:p>
            <a:r>
              <a:rPr lang="en-GB" dirty="0">
                <a:effectLst/>
                <a:latin typeface="+mj-lt"/>
              </a:rPr>
              <a:t>Add page number on each slide</a:t>
            </a:r>
          </a:p>
          <a:p>
            <a:pPr marL="0" indent="0">
              <a:buNone/>
            </a:pPr>
            <a:br>
              <a:rPr lang="en-GB" dirty="0">
                <a:effectLst/>
                <a:latin typeface="Helvetica Neue" panose="02000503000000020004" pitchFamily="2" charset="0"/>
              </a:rPr>
            </a:br>
            <a:endParaRPr lang="en-GB" dirty="0">
              <a:effectLst/>
              <a:latin typeface="Helvetica Neue" panose="02000503000000020004" pitchFamily="2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MZ" dirty="0"/>
          </a:p>
        </p:txBody>
      </p:sp>
    </p:spTree>
    <p:extLst>
      <p:ext uri="{BB962C8B-B14F-4D97-AF65-F5344CB8AC3E}">
        <p14:creationId xmlns:p14="http://schemas.microsoft.com/office/powerpoint/2010/main" val="1574477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1"/>
          <p:cNvSpPr txBox="1">
            <a:spLocks noGrp="1"/>
          </p:cNvSpPr>
          <p:nvPr>
            <p:ph type="ctrTitle" idx="4294967295"/>
          </p:nvPr>
        </p:nvSpPr>
        <p:spPr>
          <a:xfrm>
            <a:off x="581191" y="1020431"/>
            <a:ext cx="10993549" cy="1475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 dirty="0" err="1"/>
              <a:t>Obrigado</a:t>
            </a:r>
            <a:endParaRPr dirty="0"/>
          </a:p>
        </p:txBody>
      </p:sp>
      <p:sp>
        <p:nvSpPr>
          <p:cNvPr id="2" name="Google Shape;141;p10">
            <a:extLst>
              <a:ext uri="{FF2B5EF4-FFF2-40B4-BE49-F238E27FC236}">
                <a16:creationId xmlns:a16="http://schemas.microsoft.com/office/drawing/2014/main" id="{79AC6E3B-ADEC-3201-1170-6F332535FE79}"/>
              </a:ext>
            </a:extLst>
          </p:cNvPr>
          <p:cNvSpPr txBox="1">
            <a:spLocks/>
          </p:cNvSpPr>
          <p:nvPr/>
        </p:nvSpPr>
        <p:spPr>
          <a:xfrm>
            <a:off x="784392" y="3429000"/>
            <a:ext cx="10137608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Thanks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 err="1"/>
              <a:t>Contente</a:t>
            </a:r>
            <a:endParaRPr dirty="0"/>
          </a:p>
        </p:txBody>
      </p:sp>
      <p:sp>
        <p:nvSpPr>
          <p:cNvPr id="94" name="Google Shape;94;p2"/>
          <p:cNvSpPr txBox="1">
            <a:spLocks noGrp="1"/>
          </p:cNvSpPr>
          <p:nvPr>
            <p:ph idx="1"/>
          </p:nvPr>
        </p:nvSpPr>
        <p:spPr>
          <a:xfrm>
            <a:off x="718980" y="1917449"/>
            <a:ext cx="10491816" cy="3678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sz="1600" dirty="0">
                <a:effectLst/>
                <a:latin typeface="+mj-lt"/>
              </a:rPr>
              <a:t>Introduction</a:t>
            </a:r>
          </a:p>
          <a:p>
            <a:r>
              <a:rPr lang="en-GB" sz="1600" dirty="0">
                <a:effectLst/>
                <a:latin typeface="+mj-lt"/>
              </a:rPr>
              <a:t>Background and Context</a:t>
            </a:r>
          </a:p>
          <a:p>
            <a:r>
              <a:rPr lang="en-GB" sz="1600" dirty="0">
                <a:effectLst/>
                <a:latin typeface="+mj-lt"/>
              </a:rPr>
              <a:t>Key Challenges or Issues</a:t>
            </a:r>
          </a:p>
          <a:p>
            <a:r>
              <a:rPr lang="en-GB" sz="1600" dirty="0">
                <a:effectLst/>
                <a:latin typeface="+mj-lt"/>
              </a:rPr>
              <a:t>Proposed Solutions or Strategies</a:t>
            </a:r>
          </a:p>
          <a:p>
            <a:r>
              <a:rPr lang="en-GB" sz="1600" dirty="0">
                <a:effectLst/>
                <a:latin typeface="+mj-lt"/>
              </a:rPr>
              <a:t>Case Studies or Examples</a:t>
            </a:r>
          </a:p>
          <a:p>
            <a:r>
              <a:rPr lang="en-GB" sz="1600" dirty="0">
                <a:effectLst/>
                <a:latin typeface="+mj-lt"/>
              </a:rPr>
              <a:t>Implementation Plan or Roadmap</a:t>
            </a:r>
          </a:p>
          <a:p>
            <a:r>
              <a:rPr lang="en-GB" sz="1600" dirty="0">
                <a:effectLst/>
                <a:latin typeface="+mj-lt"/>
              </a:rPr>
              <a:t>Conclusion and Call to Action/Quick Wins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Introduction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Provide an overview of your experience and expertise related to the topic at hand</a:t>
            </a:r>
            <a:r>
              <a:rPr lang="en-GB">
                <a:effectLst/>
                <a:latin typeface="+mj-lt"/>
              </a:rPr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en-US" dirty="0"/>
              <a:t>Background and Context</a:t>
            </a:r>
            <a:endParaRPr lang="pt-BR" b="0" i="0" dirty="0">
              <a:effectLst/>
              <a:latin typeface="Söhne"/>
            </a:endParaRPr>
          </a:p>
        </p:txBody>
      </p:sp>
      <p:sp>
        <p:nvSpPr>
          <p:cNvPr id="106" name="Google Shape;106;p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Briefly explain the context and background of your presentation</a:t>
            </a:r>
          </a:p>
          <a:p>
            <a:r>
              <a:rPr lang="en-GB" dirty="0">
                <a:effectLst/>
                <a:latin typeface="+mj-lt"/>
              </a:rPr>
              <a:t>Why is this topic important and relevant to the audience?</a:t>
            </a:r>
          </a:p>
          <a:p>
            <a:r>
              <a:rPr lang="en-GB" dirty="0">
                <a:effectLst/>
                <a:latin typeface="+mj-lt"/>
              </a:rPr>
              <a:t>Clearly articulate the main message you would like to convey to the audience.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en-US" dirty="0"/>
              <a:t>Key Challenges or Issues</a:t>
            </a:r>
            <a:endParaRPr lang="pt-BR" b="0" i="0" dirty="0">
              <a:effectLst/>
              <a:latin typeface="Söhne"/>
            </a:endParaRPr>
          </a:p>
        </p:txBody>
      </p:sp>
      <p:sp>
        <p:nvSpPr>
          <p:cNvPr id="112" name="Google Shape;112;p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Identify the key challenges or issues related to your topic</a:t>
            </a:r>
          </a:p>
          <a:p>
            <a:r>
              <a:rPr lang="en-GB" dirty="0">
                <a:effectLst/>
                <a:latin typeface="+mj-lt"/>
              </a:rPr>
              <a:t>Explain how they impact the healthcare infrastructure sector and why they need to be addressed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7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en-US" dirty="0"/>
              <a:t>Proposed Solutions or Strategies</a:t>
            </a:r>
            <a:endParaRPr lang="pt-BR" b="0" i="0" dirty="0">
              <a:effectLst/>
              <a:latin typeface="Söhne"/>
            </a:endParaRPr>
          </a:p>
        </p:txBody>
      </p:sp>
      <p:sp>
        <p:nvSpPr>
          <p:cNvPr id="124" name="Google Shape;124;p7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Outline the proposed solutions or strategies for addressing the challenges or issues</a:t>
            </a:r>
          </a:p>
          <a:p>
            <a:r>
              <a:rPr lang="en-GB" dirty="0">
                <a:effectLst/>
                <a:latin typeface="+mj-lt"/>
              </a:rPr>
              <a:t>Explain how they can improve healthcare delivery and outcomes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8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635000" indent="-457200">
              <a:buSzPts val="2800"/>
            </a:pPr>
            <a:r>
              <a:rPr lang="en-US" dirty="0"/>
              <a:t>Case Studies or Examples</a:t>
            </a:r>
            <a:endParaRPr lang="pt-BR" b="0" i="0" dirty="0">
              <a:effectLst/>
              <a:latin typeface="Söhne"/>
            </a:endParaRPr>
          </a:p>
        </p:txBody>
      </p:sp>
      <p:sp>
        <p:nvSpPr>
          <p:cNvPr id="130" name="Google Shape;130;p8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Provide case studies or examples of successful implementation of the proposed solutions or strategies</a:t>
            </a:r>
          </a:p>
          <a:p>
            <a:r>
              <a:rPr lang="en-GB" dirty="0">
                <a:effectLst/>
                <a:latin typeface="+mj-lt"/>
              </a:rPr>
              <a:t>Highlight the key takeaways and lessons learned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"/>
          <p:cNvSpPr txBox="1">
            <a:spLocks noGrp="1"/>
          </p:cNvSpPr>
          <p:nvPr>
            <p:ph type="title"/>
          </p:nvPr>
        </p:nvSpPr>
        <p:spPr>
          <a:xfrm>
            <a:off x="581191" y="492301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Implementation Plan or Roadmap</a:t>
            </a:r>
            <a:endParaRPr dirty="0"/>
          </a:p>
        </p:txBody>
      </p:sp>
      <p:sp>
        <p:nvSpPr>
          <p:cNvPr id="136" name="Google Shape;136;p9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Provide key hints on how to put this into action</a:t>
            </a:r>
          </a:p>
          <a:p>
            <a:r>
              <a:rPr lang="en-GB" dirty="0">
                <a:effectLst/>
                <a:latin typeface="+mj-lt"/>
              </a:rPr>
              <a:t>Provide an implementation plan or roadmap for putting the proposed solutions or strategies into action</a:t>
            </a:r>
          </a:p>
          <a:p>
            <a:r>
              <a:rPr lang="en-GB" dirty="0">
                <a:effectLst/>
                <a:latin typeface="+mj-lt"/>
              </a:rPr>
              <a:t>Highlight the key milestones and timelines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0"/>
          <p:cNvSpPr txBox="1">
            <a:spLocks noGrp="1"/>
          </p:cNvSpPr>
          <p:nvPr>
            <p:ph type="title"/>
          </p:nvPr>
        </p:nvSpPr>
        <p:spPr>
          <a:xfrm>
            <a:off x="581192" y="501776"/>
            <a:ext cx="11029616" cy="101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dirty="0"/>
              <a:t>Conclusion and Call to Action/Quick Wins</a:t>
            </a:r>
            <a:endParaRPr dirty="0"/>
          </a:p>
        </p:txBody>
      </p:sp>
      <p:sp>
        <p:nvSpPr>
          <p:cNvPr id="142" name="Google Shape;142;p10"/>
          <p:cNvSpPr txBox="1">
            <a:spLocks noGrp="1"/>
          </p:cNvSpPr>
          <p:nvPr>
            <p:ph idx="1"/>
          </p:nvPr>
        </p:nvSpPr>
        <p:spPr>
          <a:xfrm>
            <a:off x="838200" y="1914000"/>
            <a:ext cx="10515600" cy="4241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en-GB" dirty="0">
                <a:effectLst/>
                <a:latin typeface="+mj-lt"/>
              </a:rPr>
              <a:t>Summarize the main points of your presentation</a:t>
            </a:r>
          </a:p>
          <a:p>
            <a:r>
              <a:rPr lang="en-GB" dirty="0">
                <a:effectLst/>
                <a:latin typeface="+mj-lt"/>
              </a:rPr>
              <a:t>End with a call to action or key takeaway message that encourages the audience to take action or continue the conversation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{6705609B-586B-5148-B32A-6877EFD8549B}tf10001123</Template>
  <TotalTime>506</TotalTime>
  <Words>318</Words>
  <Application>Microsoft Macintosh PowerPoint</Application>
  <PresentationFormat>Widescreen</PresentationFormat>
  <Paragraphs>49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Gill Sans MT</vt:lpstr>
      <vt:lpstr>Helvetica Neue</vt:lpstr>
      <vt:lpstr>Söhne</vt:lpstr>
      <vt:lpstr>Wingdings 2</vt:lpstr>
      <vt:lpstr>Dividend</vt:lpstr>
      <vt:lpstr>PowerPoint Presentation</vt:lpstr>
      <vt:lpstr>Contente</vt:lpstr>
      <vt:lpstr>Introduction</vt:lpstr>
      <vt:lpstr>Background and Context</vt:lpstr>
      <vt:lpstr>Key Challenges or Issues</vt:lpstr>
      <vt:lpstr>Proposed Solutions or Strategies</vt:lpstr>
      <vt:lpstr>Case Studies or Examples</vt:lpstr>
      <vt:lpstr>Implementation Plan or Roadmap</vt:lpstr>
      <vt:lpstr>Conclusion and Call to Action/Quick Wins</vt:lpstr>
      <vt:lpstr>Tips for the editing</vt:lpstr>
      <vt:lpstr>Obrigado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da conferência e slogan ou logotipo da conferência</dc:title>
  <dc:creator>Mohammed AbuShaaban</dc:creator>
  <cp:lastModifiedBy>chaleque@outlook.com</cp:lastModifiedBy>
  <cp:revision>12</cp:revision>
  <dcterms:created xsi:type="dcterms:W3CDTF">2023-05-11T12:34:07Z</dcterms:created>
  <dcterms:modified xsi:type="dcterms:W3CDTF">2023-07-08T09:26:08Z</dcterms:modified>
</cp:coreProperties>
</file>