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8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+XsPZojlTnft816TmMXJN5BlN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48"/>
    <p:restoredTop sz="95820"/>
  </p:normalViewPr>
  <p:slideViewPr>
    <p:cSldViewPr snapToGrid="0">
      <p:cViewPr varScale="1">
        <p:scale>
          <a:sx n="131" d="100"/>
          <a:sy n="131" d="100"/>
        </p:scale>
        <p:origin x="1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299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ed AbuShaaban" userId="1b83da37-8363-45be-8423-4ab4a5bb9748" providerId="ADAL" clId="{C69B55C8-E881-42B8-ADDA-744210425D26}"/>
    <pc:docChg chg="undo custSel modSld">
      <pc:chgData name="Mohammed AbuShaaban" userId="1b83da37-8363-45be-8423-4ab4a5bb9748" providerId="ADAL" clId="{C69B55C8-E881-42B8-ADDA-744210425D26}" dt="2023-06-07T08:49:49.643" v="113"/>
      <pc:docMkLst>
        <pc:docMk/>
      </pc:docMkLst>
      <pc:sldChg chg="modSp mod">
        <pc:chgData name="Mohammed AbuShaaban" userId="1b83da37-8363-45be-8423-4ab4a5bb9748" providerId="ADAL" clId="{C69B55C8-E881-42B8-ADDA-744210425D26}" dt="2023-06-07T08:39:47.117" v="13" actId="404"/>
        <pc:sldMkLst>
          <pc:docMk/>
          <pc:sldMk cId="0" sldId="256"/>
        </pc:sldMkLst>
        <pc:spChg chg="mod">
          <ac:chgData name="Mohammed AbuShaaban" userId="1b83da37-8363-45be-8423-4ab4a5bb9748" providerId="ADAL" clId="{C69B55C8-E881-42B8-ADDA-744210425D26}" dt="2023-06-07T08:38:55.144" v="4" actId="404"/>
          <ac:spMkLst>
            <pc:docMk/>
            <pc:sldMk cId="0" sldId="256"/>
            <ac:spMk id="84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39:34.358" v="11" actId="20577"/>
          <ac:spMkLst>
            <pc:docMk/>
            <pc:sldMk cId="0" sldId="256"/>
            <ac:spMk id="85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39:47.117" v="13" actId="404"/>
          <ac:spMkLst>
            <pc:docMk/>
            <pc:sldMk cId="0" sldId="256"/>
            <ac:spMk id="86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1:13.891" v="30" actId="20577"/>
        <pc:sldMkLst>
          <pc:docMk/>
          <pc:sldMk cId="0" sldId="257"/>
        </pc:sldMkLst>
        <pc:spChg chg="mod">
          <ac:chgData name="Mohammed AbuShaaban" userId="1b83da37-8363-45be-8423-4ab4a5bb9748" providerId="ADAL" clId="{C69B55C8-E881-42B8-ADDA-744210425D26}" dt="2023-06-07T08:40:00.005" v="14"/>
          <ac:spMkLst>
            <pc:docMk/>
            <pc:sldMk cId="0" sldId="257"/>
            <ac:spMk id="93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1:13.891" v="30" actId="20577"/>
          <ac:spMkLst>
            <pc:docMk/>
            <pc:sldMk cId="0" sldId="257"/>
            <ac:spMk id="94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2:09.501" v="44" actId="20577"/>
        <pc:sldMkLst>
          <pc:docMk/>
          <pc:sldMk cId="0" sldId="258"/>
        </pc:sldMkLst>
        <pc:spChg chg="mod">
          <ac:chgData name="Mohammed AbuShaaban" userId="1b83da37-8363-45be-8423-4ab4a5bb9748" providerId="ADAL" clId="{C69B55C8-E881-42B8-ADDA-744210425D26}" dt="2023-06-07T08:41:24.465" v="31"/>
          <ac:spMkLst>
            <pc:docMk/>
            <pc:sldMk cId="0" sldId="258"/>
            <ac:spMk id="99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2:09.501" v="44" actId="20577"/>
          <ac:spMkLst>
            <pc:docMk/>
            <pc:sldMk cId="0" sldId="258"/>
            <ac:spMk id="100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3:53.922" v="55" actId="6549"/>
        <pc:sldMkLst>
          <pc:docMk/>
          <pc:sldMk cId="0" sldId="259"/>
        </pc:sldMkLst>
        <pc:spChg chg="mod">
          <ac:chgData name="Mohammed AbuShaaban" userId="1b83da37-8363-45be-8423-4ab4a5bb9748" providerId="ADAL" clId="{C69B55C8-E881-42B8-ADDA-744210425D26}" dt="2023-06-07T08:42:29.638" v="45"/>
          <ac:spMkLst>
            <pc:docMk/>
            <pc:sldMk cId="0" sldId="259"/>
            <ac:spMk id="105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3:53.922" v="55" actId="6549"/>
          <ac:spMkLst>
            <pc:docMk/>
            <pc:sldMk cId="0" sldId="259"/>
            <ac:spMk id="106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4:50.872" v="60" actId="6549"/>
        <pc:sldMkLst>
          <pc:docMk/>
          <pc:sldMk cId="0" sldId="260"/>
        </pc:sldMkLst>
        <pc:spChg chg="mod">
          <ac:chgData name="Mohammed AbuShaaban" userId="1b83da37-8363-45be-8423-4ab4a5bb9748" providerId="ADAL" clId="{C69B55C8-E881-42B8-ADDA-744210425D26}" dt="2023-06-07T08:44:15.975" v="56"/>
          <ac:spMkLst>
            <pc:docMk/>
            <pc:sldMk cId="0" sldId="260"/>
            <ac:spMk id="111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4:50.872" v="60" actId="6549"/>
          <ac:spMkLst>
            <pc:docMk/>
            <pc:sldMk cId="0" sldId="260"/>
            <ac:spMk id="112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5:40.649" v="66" actId="6549"/>
        <pc:sldMkLst>
          <pc:docMk/>
          <pc:sldMk cId="0" sldId="261"/>
        </pc:sldMkLst>
        <pc:spChg chg="mod">
          <ac:chgData name="Mohammed AbuShaaban" userId="1b83da37-8363-45be-8423-4ab4a5bb9748" providerId="ADAL" clId="{C69B55C8-E881-42B8-ADDA-744210425D26}" dt="2023-06-07T08:45:01.379" v="61"/>
          <ac:spMkLst>
            <pc:docMk/>
            <pc:sldMk cId="0" sldId="261"/>
            <ac:spMk id="117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5:40.649" v="66" actId="6549"/>
          <ac:spMkLst>
            <pc:docMk/>
            <pc:sldMk cId="0" sldId="261"/>
            <ac:spMk id="118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6:25.976" v="73" actId="6549"/>
        <pc:sldMkLst>
          <pc:docMk/>
          <pc:sldMk cId="0" sldId="262"/>
        </pc:sldMkLst>
        <pc:spChg chg="mod">
          <ac:chgData name="Mohammed AbuShaaban" userId="1b83da37-8363-45be-8423-4ab4a5bb9748" providerId="ADAL" clId="{C69B55C8-E881-42B8-ADDA-744210425D26}" dt="2023-06-07T08:45:55.499" v="67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6:25.976" v="73" actId="6549"/>
          <ac:spMkLst>
            <pc:docMk/>
            <pc:sldMk cId="0" sldId="262"/>
            <ac:spMk id="124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7:16.637" v="80" actId="27636"/>
        <pc:sldMkLst>
          <pc:docMk/>
          <pc:sldMk cId="0" sldId="263"/>
        </pc:sldMkLst>
        <pc:spChg chg="mod">
          <ac:chgData name="Mohammed AbuShaaban" userId="1b83da37-8363-45be-8423-4ab4a5bb9748" providerId="ADAL" clId="{C69B55C8-E881-42B8-ADDA-744210425D26}" dt="2023-06-07T08:46:43.252" v="74"/>
          <ac:spMkLst>
            <pc:docMk/>
            <pc:sldMk cId="0" sldId="263"/>
            <ac:spMk id="129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7:16.637" v="80" actId="27636"/>
          <ac:spMkLst>
            <pc:docMk/>
            <pc:sldMk cId="0" sldId="263"/>
            <ac:spMk id="130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8:06.546" v="85" actId="6549"/>
        <pc:sldMkLst>
          <pc:docMk/>
          <pc:sldMk cId="0" sldId="264"/>
        </pc:sldMkLst>
        <pc:spChg chg="mod">
          <ac:chgData name="Mohammed AbuShaaban" userId="1b83da37-8363-45be-8423-4ab4a5bb9748" providerId="ADAL" clId="{C69B55C8-E881-42B8-ADDA-744210425D26}" dt="2023-06-07T08:47:31.185" v="81"/>
          <ac:spMkLst>
            <pc:docMk/>
            <pc:sldMk cId="0" sldId="264"/>
            <ac:spMk id="135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8:06.546" v="85" actId="6549"/>
          <ac:spMkLst>
            <pc:docMk/>
            <pc:sldMk cId="0" sldId="264"/>
            <ac:spMk id="136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9:49.643" v="113"/>
        <pc:sldMkLst>
          <pc:docMk/>
          <pc:sldMk cId="0" sldId="265"/>
        </pc:sldMkLst>
        <pc:spChg chg="mod">
          <ac:chgData name="Mohammed AbuShaaban" userId="1b83da37-8363-45be-8423-4ab4a5bb9748" providerId="ADAL" clId="{C69B55C8-E881-42B8-ADDA-744210425D26}" dt="2023-06-07T08:49:49.643" v="113"/>
          <ac:spMkLst>
            <pc:docMk/>
            <pc:sldMk cId="0" sldId="265"/>
            <ac:spMk id="141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9:30.059" v="103" actId="27636"/>
          <ac:spMkLst>
            <pc:docMk/>
            <pc:sldMk cId="0" sldId="265"/>
            <ac:spMk id="142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9:36.554" v="111" actId="20577"/>
        <pc:sldMkLst>
          <pc:docMk/>
          <pc:sldMk cId="0" sldId="266"/>
        </pc:sldMkLst>
        <pc:spChg chg="mod">
          <ac:chgData name="Mohammed AbuShaaban" userId="1b83da37-8363-45be-8423-4ab4a5bb9748" providerId="ADAL" clId="{C69B55C8-E881-42B8-ADDA-744210425D26}" dt="2023-06-07T08:49:36.554" v="111" actId="20577"/>
          <ac:spMkLst>
            <pc:docMk/>
            <pc:sldMk cId="0" sldId="266"/>
            <ac:spMk id="1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62866" cy="18379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 sz="105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50881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C5C9A3A-06E0-66C5-4D63-A0A01E5F0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2589" b="23531"/>
          <a:stretch/>
        </p:blipFill>
        <p:spPr>
          <a:xfrm>
            <a:off x="3019303" y="657520"/>
            <a:ext cx="5442193" cy="168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3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449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549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8"/>
            <a:ext cx="11309338" cy="8070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595" y="731520"/>
            <a:ext cx="11029616" cy="56627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32838" y="6287340"/>
            <a:ext cx="2844799" cy="365125"/>
          </a:xfrm>
        </p:spPr>
        <p:txBody>
          <a:bodyPr/>
          <a:lstStyle/>
          <a:p>
            <a:endParaRPr lang="en-M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966" y="6295123"/>
            <a:ext cx="6917210" cy="365125"/>
          </a:xfrm>
        </p:spPr>
        <p:txBody>
          <a:bodyPr/>
          <a:lstStyle/>
          <a:p>
            <a:endParaRPr lang="en-M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299" y="6287339"/>
            <a:ext cx="105250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87;p1">
            <a:extLst>
              <a:ext uri="{FF2B5EF4-FFF2-40B4-BE49-F238E27FC236}">
                <a16:creationId xmlns:a16="http://schemas.microsoft.com/office/drawing/2014/main" id="{D1097147-09BD-B53E-B76E-D61AF03826D5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670903" y="6189537"/>
            <a:ext cx="490414" cy="428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BE5F4A-FA5D-C857-5B23-CCC39C7D03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48628" y="6214324"/>
            <a:ext cx="1055684" cy="6436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D1A827-802E-2C3D-9360-C5B91979C37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04603" y="6064149"/>
            <a:ext cx="603509" cy="7655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CF6315-54C4-86B1-365E-A961671CA7F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008403" y="6252465"/>
            <a:ext cx="516301" cy="5163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F1DC9F-B69D-A0EC-CC79-CBAD0162195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028979" y="6250089"/>
            <a:ext cx="458943" cy="4672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CC82671-4CFC-5FDF-DD47-21AD73E370F3}"/>
              </a:ext>
            </a:extLst>
          </p:cNvPr>
          <p:cNvSpPr txBox="1"/>
          <p:nvPr userDrawn="1"/>
        </p:nvSpPr>
        <p:spPr>
          <a:xfrm>
            <a:off x="1266695" y="6579082"/>
            <a:ext cx="1663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Z" sz="1050" dirty="0"/>
              <a:t>Governo de Moçambique</a:t>
            </a:r>
          </a:p>
        </p:txBody>
      </p:sp>
    </p:spTree>
    <p:extLst>
      <p:ext uri="{BB962C8B-B14F-4D97-AF65-F5344CB8AC3E}">
        <p14:creationId xmlns:p14="http://schemas.microsoft.com/office/powerpoint/2010/main" val="30334183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9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7978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79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7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322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950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95B533-5C0C-FCD3-0B8F-5C958D1ECCC6}"/>
              </a:ext>
            </a:extLst>
          </p:cNvPr>
          <p:cNvSpPr txBox="1"/>
          <p:nvPr userDrawn="1"/>
        </p:nvSpPr>
        <p:spPr>
          <a:xfrm>
            <a:off x="-1842868" y="10410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3905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3503" y="5364912"/>
            <a:ext cx="751658" cy="755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ACC680-4E27-2632-F1AE-07A42E8391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8316" y="5492202"/>
            <a:ext cx="2003702" cy="112708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3C2A677-CBC1-FF10-5D44-A635276134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6619" y="5431720"/>
            <a:ext cx="984050" cy="1345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9D1375-F273-5855-B3CB-EEE2C028FE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2624" y="5398511"/>
            <a:ext cx="1100116" cy="11001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AF1627F-1210-4ADA-B2B0-0127994E3A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34695" y="5431720"/>
            <a:ext cx="971052" cy="98854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A741EB8-0369-B597-2FA5-E013826C9284}"/>
              </a:ext>
            </a:extLst>
          </p:cNvPr>
          <p:cNvSpPr txBox="1"/>
          <p:nvPr/>
        </p:nvSpPr>
        <p:spPr>
          <a:xfrm>
            <a:off x="548640" y="-13645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MZ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313957-77E8-900B-5A3A-679709439D82}"/>
              </a:ext>
            </a:extLst>
          </p:cNvPr>
          <p:cNvSpPr txBox="1"/>
          <p:nvPr/>
        </p:nvSpPr>
        <p:spPr>
          <a:xfrm>
            <a:off x="999198" y="6177220"/>
            <a:ext cx="16802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Z" sz="1100" dirty="0"/>
              <a:t>República de Moçambique</a:t>
            </a:r>
          </a:p>
          <a:p>
            <a:pPr algn="ctr"/>
            <a:r>
              <a:rPr lang="en-MZ" sz="1100" dirty="0"/>
              <a:t>Ministério da Saúde</a:t>
            </a:r>
          </a:p>
        </p:txBody>
      </p:sp>
      <p:sp>
        <p:nvSpPr>
          <p:cNvPr id="4" name="Google Shape;85;p1">
            <a:extLst>
              <a:ext uri="{FF2B5EF4-FFF2-40B4-BE49-F238E27FC236}">
                <a16:creationId xmlns:a16="http://schemas.microsoft.com/office/drawing/2014/main" id="{DD30C84D-8DE0-C7E4-AF46-0FE4640722F9}"/>
              </a:ext>
            </a:extLst>
          </p:cNvPr>
          <p:cNvSpPr txBox="1">
            <a:spLocks/>
          </p:cNvSpPr>
          <p:nvPr/>
        </p:nvSpPr>
        <p:spPr>
          <a:xfrm>
            <a:off x="835887" y="3203114"/>
            <a:ext cx="8256000" cy="1889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</a:pPr>
            <a:r>
              <a:rPr lang="pt-BR" dirty="0">
                <a:solidFill>
                  <a:schemeClr val="bg1"/>
                </a:solidFill>
              </a:rPr>
              <a:t>Título da apresentação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</a:pPr>
            <a:endParaRPr lang="pt-BR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</a:pPr>
            <a:r>
              <a:rPr lang="pt-BR" dirty="0">
                <a:solidFill>
                  <a:schemeClr val="bg1"/>
                </a:solidFill>
              </a:rPr>
              <a:t>Nome do apresentador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</a:pPr>
            <a:r>
              <a:rPr lang="pt-BR" dirty="0">
                <a:solidFill>
                  <a:schemeClr val="bg1"/>
                </a:solidFill>
              </a:rPr>
              <a:t>Posição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</a:pPr>
            <a:r>
              <a:rPr lang="pt-BR" dirty="0">
                <a:solidFill>
                  <a:schemeClr val="bg1"/>
                </a:solidFill>
              </a:rPr>
              <a:t>Instituição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0DEDA-5889-1C8F-2673-74C769BAA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Dicas</a:t>
            </a:r>
            <a:r>
              <a:rPr lang="en-US" dirty="0"/>
              <a:t> para a </a:t>
            </a:r>
            <a:r>
              <a:rPr lang="en-US" dirty="0" err="1"/>
              <a:t>edição</a:t>
            </a:r>
            <a:r>
              <a:rPr lang="en-US" dirty="0"/>
              <a:t>:</a:t>
            </a:r>
            <a:endParaRPr lang="en-M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3517-2EBB-4663-46AB-F665E8640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9" y="1790265"/>
            <a:ext cx="11029615" cy="3678303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Utilize uma fonte clara e legível, que possa ser facilmente lida à distância.</a:t>
            </a:r>
          </a:p>
          <a:p>
            <a:r>
              <a:rPr lang="pt-BR" dirty="0"/>
              <a:t>Crie slides simples e organizados, com apenas alguns </a:t>
            </a:r>
            <a:r>
              <a:rPr lang="pt-BR" dirty="0" err="1"/>
              <a:t>pontos-chave</a:t>
            </a:r>
            <a:r>
              <a:rPr lang="pt-BR" dirty="0"/>
              <a:t> por slide.</a:t>
            </a:r>
          </a:p>
          <a:p>
            <a:r>
              <a:rPr lang="pt-BR" dirty="0"/>
              <a:t>Utilize imagens e gráficos de alta qualidade que apoiem os pontos examinados.</a:t>
            </a:r>
          </a:p>
          <a:p>
            <a:r>
              <a:rPr lang="pt-BR" dirty="0"/>
              <a:t>Mantenha uma formação consistente em toda a apresentação.</a:t>
            </a:r>
          </a:p>
          <a:p>
            <a:r>
              <a:rPr lang="pt-BR" dirty="0"/>
              <a:t>Inclua uma chamada para ação ou mensagem principal no final da apresentação.</a:t>
            </a:r>
          </a:p>
          <a:p>
            <a:r>
              <a:rPr lang="pt-BR" dirty="0"/>
              <a:t>Recomenda-se o uso de gráficos e tabelas.</a:t>
            </a:r>
          </a:p>
          <a:p>
            <a:r>
              <a:rPr lang="pt-BR" dirty="0"/>
              <a:t>Adicione o número da página em cada slide.</a:t>
            </a:r>
          </a:p>
          <a:p>
            <a:pPr marL="0" indent="0">
              <a:buNone/>
            </a:pPr>
            <a:endParaRPr lang="en-GB" dirty="0">
              <a:effectLst/>
              <a:latin typeface="+mj-lt"/>
            </a:endParaRPr>
          </a:p>
          <a:p>
            <a:pPr marL="0" indent="0">
              <a:buNone/>
            </a:pPr>
            <a:endParaRPr lang="en-GB" dirty="0">
              <a:effectLst/>
              <a:latin typeface="+mj-lt"/>
            </a:endParaRPr>
          </a:p>
          <a:p>
            <a:pPr marL="0" indent="0">
              <a:buNone/>
            </a:pPr>
            <a:br>
              <a:rPr lang="en-GB" dirty="0">
                <a:effectLst/>
                <a:latin typeface="Helvetica Neue" panose="02000503000000020004" pitchFamily="2" charset="0"/>
              </a:rPr>
            </a:br>
            <a:endParaRPr lang="en-GB" dirty="0">
              <a:effectLst/>
              <a:latin typeface="Helvetica Neue" panose="02000503000000020004" pitchFamily="2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1574477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>
            <a:spLocks noGrp="1"/>
          </p:cNvSpPr>
          <p:nvPr>
            <p:ph type="ctrTitle" idx="4294967295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err="1"/>
              <a:t>Obrigado</a:t>
            </a:r>
            <a:endParaRPr dirty="0"/>
          </a:p>
        </p:txBody>
      </p:sp>
      <p:sp>
        <p:nvSpPr>
          <p:cNvPr id="2" name="Google Shape;141;p10">
            <a:extLst>
              <a:ext uri="{FF2B5EF4-FFF2-40B4-BE49-F238E27FC236}">
                <a16:creationId xmlns:a16="http://schemas.microsoft.com/office/drawing/2014/main" id="{79AC6E3B-ADEC-3201-1170-6F332535FE79}"/>
              </a:ext>
            </a:extLst>
          </p:cNvPr>
          <p:cNvSpPr txBox="1">
            <a:spLocks/>
          </p:cNvSpPr>
          <p:nvPr/>
        </p:nvSpPr>
        <p:spPr>
          <a:xfrm>
            <a:off x="784392" y="3429000"/>
            <a:ext cx="10137608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err="1"/>
              <a:t>Obrigado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err="1"/>
              <a:t>Conteúdo</a:t>
            </a:r>
            <a:endParaRPr dirty="0"/>
          </a:p>
        </p:txBody>
      </p:sp>
      <p:sp>
        <p:nvSpPr>
          <p:cNvPr id="4" name="Google Shape;94;p2">
            <a:extLst>
              <a:ext uri="{FF2B5EF4-FFF2-40B4-BE49-F238E27FC236}">
                <a16:creationId xmlns:a16="http://schemas.microsoft.com/office/drawing/2014/main" id="{5B8E69EE-8C89-FF0E-5D70-B084A40D51DC}"/>
              </a:ext>
            </a:extLst>
          </p:cNvPr>
          <p:cNvSpPr txBox="1">
            <a:spLocks/>
          </p:cNvSpPr>
          <p:nvPr/>
        </p:nvSpPr>
        <p:spPr>
          <a:xfrm>
            <a:off x="743320" y="1758964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Introdução</a:t>
            </a:r>
          </a:p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Contexto e Antecedentes</a:t>
            </a:r>
          </a:p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Principais Desafios ou Questões</a:t>
            </a:r>
          </a:p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Soluções ou Estratégias Propostas </a:t>
            </a:r>
          </a:p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Estudos de Caso ou Exemplos </a:t>
            </a:r>
          </a:p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Plano de Implementação ou Roteiro </a:t>
            </a:r>
          </a:p>
          <a:p>
            <a:pPr marL="635000" indent="-457200">
              <a:buSzPts val="2800"/>
            </a:pPr>
            <a:r>
              <a:rPr lang="pt-BR" dirty="0">
                <a:solidFill>
                  <a:srgbClr val="374151"/>
                </a:solidFill>
                <a:latin typeface="Söhne"/>
              </a:rPr>
              <a:t>Conclusão e Chamada à Ação/Resultados Imediatos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b="0" i="0" dirty="0">
                <a:effectLst/>
                <a:latin typeface="Söhne"/>
              </a:rPr>
              <a:t>Introdução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buSzPts val="2800"/>
            </a:pPr>
            <a:r>
              <a:rPr lang="pt-BR" b="0" i="0" dirty="0">
                <a:solidFill>
                  <a:srgbClr val="374151"/>
                </a:solidFill>
                <a:effectLst/>
                <a:latin typeface="Söhne"/>
              </a:rPr>
              <a:t>Forneça uma visão geral de sua experiência e expertise relacionadas ao tópico em questão.</a:t>
            </a:r>
          </a:p>
          <a:p>
            <a:pPr marL="177800" indent="0">
              <a:buSzPts val="2800"/>
              <a:buNone/>
            </a:pPr>
            <a:endParaRPr lang="pt-BR" dirty="0">
              <a:solidFill>
                <a:srgbClr val="374151"/>
              </a:solidFill>
              <a:latin typeface="Söh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pt-BR" b="0" i="0" dirty="0">
                <a:effectLst/>
                <a:latin typeface="Söhne"/>
              </a:rPr>
              <a:t>Contexto e Antecedentes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pt-BR" dirty="0"/>
              <a:t>Explique brevemente o contexto e antecedentes de sua apresentação. </a:t>
            </a:r>
          </a:p>
          <a:p>
            <a:r>
              <a:rPr lang="pt-BR" dirty="0"/>
              <a:t>Por que este tópico é importante e relevante para o público? </a:t>
            </a:r>
          </a:p>
          <a:p>
            <a:r>
              <a:rPr lang="pt-BR" dirty="0"/>
              <a:t>Articule claramente a mensagem principal que você gostaria de transmitir ao público.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pt-BR" b="0" i="0" dirty="0">
                <a:effectLst/>
                <a:latin typeface="Söhne"/>
              </a:rPr>
              <a:t>Principais Desafios ou Questões</a:t>
            </a:r>
          </a:p>
        </p:txBody>
      </p:sp>
      <p:sp>
        <p:nvSpPr>
          <p:cNvPr id="112" name="Google Shape;112;p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pt-BR" dirty="0"/>
              <a:t>Identifique os principais desafios ou questões relacionados ao seu tópico. </a:t>
            </a:r>
          </a:p>
          <a:p>
            <a:r>
              <a:rPr lang="pt-BR" dirty="0"/>
              <a:t>Explique como eles impactam o setor de infraestrutura de saúde e por que precisam ser abordados.</a:t>
            </a:r>
          </a:p>
          <a:p>
            <a:endParaRPr lang="en-GB" dirty="0">
              <a:effectLst/>
              <a:latin typeface="+mj-lt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pt-BR" b="0" i="0" dirty="0">
                <a:effectLst/>
                <a:latin typeface="Söhne"/>
              </a:rPr>
              <a:t>Soluções ou Estratégias Propostas </a:t>
            </a:r>
          </a:p>
        </p:txBody>
      </p:sp>
      <p:sp>
        <p:nvSpPr>
          <p:cNvPr id="124" name="Google Shape;124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pt-BR" dirty="0"/>
              <a:t>Esboce as soluções ou estratégias propostas para enfrentar os desafios ou questões.</a:t>
            </a:r>
          </a:p>
          <a:p>
            <a:r>
              <a:rPr lang="pt-BR" dirty="0"/>
              <a:t>Explique como elas podem melhorar a prestação de serviços de saúde e os resultados.</a:t>
            </a:r>
          </a:p>
          <a:p>
            <a:endParaRPr lang="en-GB" dirty="0">
              <a:effectLst/>
              <a:latin typeface="+mj-lt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pt-BR" b="0" i="0" dirty="0">
                <a:effectLst/>
                <a:latin typeface="Söhne"/>
              </a:rPr>
              <a:t>Estudos de Caso ou Exemplos </a:t>
            </a:r>
          </a:p>
        </p:txBody>
      </p:sp>
      <p:sp>
        <p:nvSpPr>
          <p:cNvPr id="130" name="Google Shape;130;p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pt-BR" dirty="0"/>
              <a:t>Forneça estudos de caso ou exemplos de implementação bem-sucedida das soluções ou estratégias propostas.</a:t>
            </a:r>
          </a:p>
          <a:p>
            <a:r>
              <a:rPr lang="pt-BR" dirty="0"/>
              <a:t>Destaque as principais conclusões e lições aprendidas.</a:t>
            </a:r>
          </a:p>
          <a:p>
            <a:endParaRPr lang="en-GB" dirty="0">
              <a:effectLst/>
              <a:latin typeface="+mj-lt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b="0" i="0" dirty="0">
                <a:effectLst/>
                <a:latin typeface="Söhne"/>
              </a:rPr>
              <a:t>Plano de Implementação ou Roteiro </a:t>
            </a:r>
            <a:endParaRPr dirty="0"/>
          </a:p>
        </p:txBody>
      </p:sp>
      <p:sp>
        <p:nvSpPr>
          <p:cNvPr id="136" name="Google Shape;136;p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pt-BR" b="0" i="0" dirty="0">
                <a:solidFill>
                  <a:srgbClr val="374151"/>
                </a:solidFill>
                <a:effectLst/>
                <a:latin typeface="Söhne"/>
              </a:rPr>
              <a:t>Forneça dicas-chave sobre como colocar isso em prática. </a:t>
            </a:r>
          </a:p>
          <a:p>
            <a:r>
              <a:rPr lang="pt-BR" b="0" i="0" dirty="0">
                <a:solidFill>
                  <a:srgbClr val="374151"/>
                </a:solidFill>
                <a:effectLst/>
                <a:latin typeface="Söhne"/>
              </a:rPr>
              <a:t>Forneça um plano de implementação ou roteiro para colocar as soluções ou estratégias propostas em ação.</a:t>
            </a:r>
          </a:p>
          <a:p>
            <a:r>
              <a:rPr lang="pt-BR" b="0" i="0" dirty="0">
                <a:solidFill>
                  <a:srgbClr val="374151"/>
                </a:solidFill>
                <a:effectLst/>
                <a:latin typeface="Söhne"/>
              </a:rPr>
              <a:t>Destaque os principais marcos e prazos.</a:t>
            </a:r>
            <a:endParaRPr lang="pt-BR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>
            <a:spLocks noGrp="1"/>
          </p:cNvSpPr>
          <p:nvPr>
            <p:ph type="title"/>
          </p:nvPr>
        </p:nvSpPr>
        <p:spPr>
          <a:xfrm>
            <a:off x="581192" y="50177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b="0" i="0" dirty="0">
                <a:effectLst/>
                <a:latin typeface="Söhne"/>
              </a:rPr>
              <a:t>Conclusão e Chamada à </a:t>
            </a:r>
            <a:r>
              <a:rPr lang="pt-BR" b="0" i="0" dirty="0" err="1">
                <a:effectLst/>
                <a:latin typeface="Söhne"/>
              </a:rPr>
              <a:t>ACção</a:t>
            </a:r>
            <a:r>
              <a:rPr lang="pt-BR" b="0" i="0" dirty="0">
                <a:effectLst/>
                <a:latin typeface="Söhne"/>
              </a:rPr>
              <a:t>/Resultados Imediatos</a:t>
            </a:r>
            <a:endParaRPr dirty="0"/>
          </a:p>
        </p:txBody>
      </p:sp>
      <p:sp>
        <p:nvSpPr>
          <p:cNvPr id="142" name="Google Shape;142;p10"/>
          <p:cNvSpPr txBox="1">
            <a:spLocks noGrp="1"/>
          </p:cNvSpPr>
          <p:nvPr>
            <p:ph idx="1"/>
          </p:nvPr>
        </p:nvSpPr>
        <p:spPr>
          <a:xfrm>
            <a:off x="838200" y="1914000"/>
            <a:ext cx="10515600" cy="424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pt-BR" dirty="0"/>
              <a:t>Resuma os principais pontos de sua apresentação. </a:t>
            </a:r>
          </a:p>
          <a:p>
            <a:r>
              <a:rPr lang="pt-BR" dirty="0"/>
              <a:t>Termine com uma chamada para ação ou uma mensagem principal que incentive a audiência a agir ou continuar a conversa.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{6705609B-586B-5148-B32A-6877EFD8549B}tf10001123</Template>
  <TotalTime>517</TotalTime>
  <Words>354</Words>
  <Application>Microsoft Macintosh PowerPoint</Application>
  <PresentationFormat>Widescreen</PresentationFormat>
  <Paragraphs>50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Helvetica Neue</vt:lpstr>
      <vt:lpstr>Söhne</vt:lpstr>
      <vt:lpstr>Wingdings 2</vt:lpstr>
      <vt:lpstr>Dividend</vt:lpstr>
      <vt:lpstr>PowerPoint Presentation</vt:lpstr>
      <vt:lpstr>Conteúdo</vt:lpstr>
      <vt:lpstr>Introdução</vt:lpstr>
      <vt:lpstr>Contexto e Antecedentes</vt:lpstr>
      <vt:lpstr>Principais Desafios ou Questões</vt:lpstr>
      <vt:lpstr>Soluções ou Estratégias Propostas </vt:lpstr>
      <vt:lpstr>Estudos de Caso ou Exemplos </vt:lpstr>
      <vt:lpstr>Plano de Implementação ou Roteiro </vt:lpstr>
      <vt:lpstr>Conclusão e Chamada à ACção/Resultados Imediatos</vt:lpstr>
      <vt:lpstr>Dicas para a edição: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conferência e slogan ou logotipo da conferência</dc:title>
  <dc:creator>Mohammed AbuShaaban</dc:creator>
  <cp:lastModifiedBy>chaleque@outlook.com</cp:lastModifiedBy>
  <cp:revision>12</cp:revision>
  <dcterms:created xsi:type="dcterms:W3CDTF">2023-05-11T12:34:07Z</dcterms:created>
  <dcterms:modified xsi:type="dcterms:W3CDTF">2023-07-08T08:51:32Z</dcterms:modified>
</cp:coreProperties>
</file>